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B419-1151-42CC-841D-8A014861530F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368FF-7669-4122-BBFA-838C3B92C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25AFB7D-8053-4AA7-9A67-459A4E292F5A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1EA9885-5578-4472-9269-61FCE8D51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35659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вредным привычкам скажем       «Нет!»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2" y="1844824"/>
            <a:ext cx="4608512" cy="4347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14942" y="5013176"/>
            <a:ext cx="3749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подготовили </a:t>
            </a:r>
            <a:br>
              <a:rPr lang="ru-RU" dirty="0" smtClean="0"/>
            </a:br>
            <a:r>
              <a:rPr lang="ru-RU" dirty="0" smtClean="0"/>
              <a:t>Егорова Ольга </a:t>
            </a:r>
            <a:r>
              <a:rPr lang="ru-RU" dirty="0" smtClean="0"/>
              <a:t>, </a:t>
            </a:r>
            <a:r>
              <a:rPr lang="ru-RU" dirty="0" err="1" smtClean="0"/>
              <a:t>Костякова</a:t>
            </a:r>
            <a:r>
              <a:rPr lang="ru-RU" dirty="0" smtClean="0"/>
              <a:t> </a:t>
            </a:r>
            <a:r>
              <a:rPr lang="ru-RU" dirty="0" smtClean="0"/>
              <a:t>Нина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ДОО </a:t>
            </a:r>
            <a:r>
              <a:rPr lang="ru-RU" dirty="0" smtClean="0"/>
              <a:t>«</a:t>
            </a:r>
            <a:r>
              <a:rPr lang="ru-RU" dirty="0" err="1" smtClean="0"/>
              <a:t>СМиД</a:t>
            </a:r>
            <a:r>
              <a:rPr lang="ru-RU" dirty="0" smtClean="0"/>
              <a:t>»             </a:t>
            </a:r>
          </a:p>
          <a:p>
            <a:r>
              <a:rPr lang="ru-RU" dirty="0" smtClean="0"/>
              <a:t>МКОУ «КСОШ№2»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02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00298" y="0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</a:rPr>
              <a:t>Наркомания 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714356"/>
            <a:ext cx="821537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Количество потребителей наркотиков ,  состоящих на учёте в учреждениях  здравоохранения ,превышает 500 тысяч, а по экспертным оценкам ,их число превышает 4 </a:t>
            </a:r>
            <a:r>
              <a:rPr lang="ru-RU" dirty="0" err="1" smtClean="0"/>
              <a:t>млн</a:t>
            </a:r>
            <a:r>
              <a:rPr lang="ru-RU" dirty="0" smtClean="0"/>
              <a:t> человек.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14282" y="2000240"/>
            <a:ext cx="821537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За последние 10 лет число наркоманов увеличилось в 20 раз.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14282" y="2786058"/>
            <a:ext cx="821537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Среди российский наркоманов 60% составляют люди в возрасте от 18 до 30 лет ,а 20%-школьники.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4282" y="3643314"/>
            <a:ext cx="82868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Около 60% наркоманов нигде не учатся и не работают.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14282" y="4214818"/>
            <a:ext cx="828680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Ежегодно в Тульской области выявляется более 1000 преступлений ,связанных с незаконным оборотом наркотиков.</a:t>
            </a:r>
            <a:endParaRPr lang="ru-RU" dirty="0"/>
          </a:p>
        </p:txBody>
      </p:sp>
      <p:pic>
        <p:nvPicPr>
          <p:cNvPr id="23562" name="Picture 10" descr="https://pp.vk.me/c837121/v837121740/c403/rFS1LxHNBo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429684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64" name="Picture 12" descr="https://pp.vk.me/c837121/v837121740/c506/T-pbMK-BdG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871543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0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Влияние наркотиков на организм.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1142984"/>
            <a:ext cx="778674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> </a:t>
            </a:r>
            <a:r>
              <a:rPr lang="ru-RU" sz="2400" dirty="0" smtClean="0"/>
              <a:t>Большая смертность.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2143116"/>
            <a:ext cx="778674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> </a:t>
            </a:r>
            <a:r>
              <a:rPr lang="ru-RU" sz="2400" dirty="0" smtClean="0"/>
              <a:t>Тенденция к самоубийствам (в 60 -80 раз чаще, чем у других людей)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3429000"/>
            <a:ext cx="778674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> </a:t>
            </a:r>
            <a:r>
              <a:rPr lang="ru-RU" sz="2400" dirty="0" smtClean="0"/>
              <a:t>Грубая деградация личности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286256"/>
            <a:ext cx="778674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> </a:t>
            </a:r>
            <a:r>
              <a:rPr lang="ru-RU" sz="2400" dirty="0" smtClean="0"/>
              <a:t>СПИД, сифилис ,гепатит , заражение крови(сепсис)</a:t>
            </a:r>
            <a:endParaRPr lang="ru-RU" sz="2400" dirty="0"/>
          </a:p>
        </p:txBody>
      </p:sp>
      <p:pic>
        <p:nvPicPr>
          <p:cNvPr id="24578" name="Picture 2" descr="https://pp.vk.me/c837121/v837121740/c549/2n-oyjOpW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429684" cy="514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0" name="Picture 4" descr="https://pp.vk.me/c837121/v837121740/c56d/iNOs1DXJbO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871546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://cdn.vitaminsestore.com/wp-content/uploads/2012/08/Gangre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356"/>
            <a:ext cx="8572560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4" name="Picture 8" descr="https://pp.vk.me/c837121/v837121740/c526/9uqqWubPG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714356"/>
            <a:ext cx="8715376" cy="5572164"/>
          </a:xfrm>
          <a:prstGeom prst="rect">
            <a:avLst/>
          </a:prstGeom>
          <a:noFill/>
        </p:spPr>
      </p:pic>
      <p:pic>
        <p:nvPicPr>
          <p:cNvPr id="24586" name="Picture 10" descr="http://www.agresori.com/data/21810/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416" y="428603"/>
            <a:ext cx="9035584" cy="609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Великие люди , которых погубили наркотики.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602" name="Picture 2" descr="https://pp.vk.me/c837121/v837121740/c59b/XI6VaRhj9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643050"/>
            <a:ext cx="3714776" cy="3357586"/>
          </a:xfrm>
          <a:prstGeom prst="rect">
            <a:avLst/>
          </a:prstGeom>
          <a:noFill/>
        </p:spPr>
      </p:pic>
      <p:pic>
        <p:nvPicPr>
          <p:cNvPr id="25604" name="Picture 4" descr="https://pp.vk.me/c837121/v837121740/c5ad/gYPe_oJJJ6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3434023" cy="345119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121442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Майкл Джексон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128586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Мерлин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Монро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422" y="85723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Уитни Хьюстон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5608" name="Picture 8" descr="https://pp.vk.me/c837121/v837121740/c5bc/TnNtCQ3Zl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285860"/>
            <a:ext cx="4524406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14290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Профилактика вредных привычек.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6626" name="Picture 2" descr="http://investobox.ru/wp-content/uploads/2015/10/%D0%9A%D0%B0%D0%BA-%D0%BE%D1%82%D0%BA%D0%B0%D0%B7%D0%B0%D1%82%D1%8C%D1%81%D1%8F-%D0%BE%D1%82-%D0%B2%D1%80%D0%B5%D0%B4%D0%BD%D1%8B%D1%85-%D0%BF%D1%80%D0%B8%D0%B2%D1%8B%D1%87%D0%B5%D0%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000108"/>
            <a:ext cx="571500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71604" y="214290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Взаимопонимание в семье.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6628" name="Picture 4" descr="https://pp.vk.me/c837121/v837121740/c5e2/mFqfc-sAd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8215338" cy="545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71604" y="142852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Активный образ жизни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6630" name="Picture 6" descr="https://pp.vk.me/c837121/v837121740/c600/SZgpeajkaM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85794"/>
            <a:ext cx="8358246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1428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Разъяснительная беседа о вреде алкоголя , наркотиков ,                        никотина .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6632" name="Picture 8" descr="https://pp.vk.me/c837121/v837121740/c609/AqGQpumtI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642918"/>
            <a:ext cx="8715436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572396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4282" y="0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Отказ от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саморазрушающего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поведения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6634" name="Picture 10" descr="https://pp.vk.me/c837121/v837121740/c61a/sV-MOhKXNS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42918"/>
            <a:ext cx="8858312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6" grpId="0"/>
      <p:bldP spid="6" grpId="1"/>
      <p:bldP spid="8" grpId="0" build="allAtOnce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14285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Наши формулы успеха.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116" y="642918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Спорт.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7650" name="Picture 2" descr="E:\вред.привычки\IMG_2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85926"/>
            <a:ext cx="6301338" cy="40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1" name="Picture 3" descr="E:\вред.привычки\IMG_27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357298"/>
            <a:ext cx="7080328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786050" y="642918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</a:rPr>
              <a:t>Творчество.</a:t>
            </a:r>
            <a:endParaRPr lang="ru-RU" sz="3200" dirty="0">
              <a:solidFill>
                <a:schemeClr val="accent2"/>
              </a:solidFill>
            </a:endParaRPr>
          </a:p>
        </p:txBody>
      </p:sp>
      <p:pic>
        <p:nvPicPr>
          <p:cNvPr id="27653" name="Picture 5" descr="E:\вред.привычки\IMG_14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285860"/>
            <a:ext cx="714380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E:\вред.привычки\IMG_26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214422"/>
            <a:ext cx="7143800" cy="520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E:\вред.привычки\IMG_26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214422"/>
            <a:ext cx="7215238" cy="526257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14678" y="500042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Досуг.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656" name="Picture 8" descr="E:\вред.привычки\IMG_093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1214422"/>
            <a:ext cx="728667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7" name="Picture 9" descr="E:\вред.привычки\IMG_117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1142984"/>
            <a:ext cx="7286676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8" name="Picture 10" descr="E:\вред.привычки\IMG_25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62" y="1142984"/>
            <a:ext cx="7286676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571736" y="500042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Путешествия.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7659" name="Picture 11" descr="E:\вред.привычки\IMG_241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224" y="1142984"/>
            <a:ext cx="7500990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E:\вред.привычки\IMG_241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786" y="1142984"/>
            <a:ext cx="7572428" cy="546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1" name="Picture 13" descr="E:\вред.привычки\IMG_245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8000" y="1142984"/>
            <a:ext cx="812800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071770" y="428604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</a:rPr>
              <a:t>Труд.</a:t>
            </a:r>
            <a:endParaRPr lang="ru-RU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662" name="Picture 14" descr="E:\вред.привычки\IMG_267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000" y="1142984"/>
            <a:ext cx="812800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3" name="Picture 15" descr="E:\вред.привычки\IMG_2677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8000" y="1142984"/>
            <a:ext cx="812800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14290"/>
            <a:ext cx="885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Мы выбираем жизнь!</a:t>
            </a:r>
            <a:br>
              <a:rPr lang="ru-RU" sz="3200" dirty="0" smtClean="0">
                <a:solidFill>
                  <a:srgbClr val="C00000"/>
                </a:solidFill>
                <a:latin typeface="+mj-lt"/>
              </a:rPr>
            </a:br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Скажем «Нет!» вредным привычкам.</a:t>
            </a:r>
            <a:endParaRPr lang="ru-RU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8674" name="Picture 2" descr="https://fs00.infourok.ru/images/doc/206/235362/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286676" cy="5143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yavix.ru/b/i/0/0/1/skz6197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02" y="578180"/>
            <a:ext cx="6120680" cy="600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44006" y="1944751"/>
            <a:ext cx="17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Курение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653035"/>
            <a:ext cx="216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Алкоголизм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07496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Наркомания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520940" cy="47720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Наказание за курение табака.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tiaurus.info/wp-content/uploads/2013/12/tiaurus.info_20131221132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7840"/>
            <a:ext cx="5688633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500174"/>
            <a:ext cx="6480720" cy="4823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www.oktyabrskadm.ru/allimages/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85860"/>
            <a:ext cx="7020780" cy="4973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1802" y="0"/>
            <a:ext cx="2643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Курение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 descr="https://pp.vk.me/c837121/v837121740/c471/KVPGPu9O7j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142984"/>
            <a:ext cx="7572428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https://pp.vk.me/c837121/v837121740/c488/5xVFUKZn_O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928670"/>
            <a:ext cx="8001022" cy="5604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445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ife-bezsigaret.ru/wp-content/uploads/2015/04/vred-sigaretyi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9" y="1057106"/>
            <a:ext cx="8208912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27763" y="18864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6"/>
                </a:solidFill>
                <a:latin typeface="Arial Black" pitchFamily="34" charset="0"/>
              </a:rPr>
              <a:t>Состав сигаретного дыма.</a:t>
            </a:r>
            <a:endParaRPr lang="ru-RU" sz="3600" dirty="0">
              <a:solidFill>
                <a:schemeClr val="accent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5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3232" y="163599"/>
            <a:ext cx="727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Вред никотина </a:t>
            </a:r>
            <a:r>
              <a:rPr lang="ru-RU" sz="3600" b="1" dirty="0" smtClean="0">
                <a:solidFill>
                  <a:srgbClr val="C00000"/>
                </a:solidFill>
              </a:rPr>
              <a:t>для</a:t>
            </a:r>
            <a:r>
              <a:rPr lang="ru-RU" sz="3600" b="1" dirty="0" smtClean="0">
                <a:solidFill>
                  <a:srgbClr val="C00000"/>
                </a:solidFill>
              </a:rPr>
              <a:t> организма.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зубы курильщ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8268" y="1429430"/>
            <a:ext cx="435597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глах курильщ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48" y="1429430"/>
            <a:ext cx="433543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3" descr="лёгкир курильщи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5725" y="1196752"/>
            <a:ext cx="660511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://900igr.net/datai/obg/Profilaktika-tabakokurenija/0018-008-Kurenie-v-bolshoj-stepeni-ostaetsja-rasprostranennoj-privychko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0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.joinfo.ua/i/2015/08/55cb92cb090ff_passivnoe-kurenije-d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597666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3143" y="116631"/>
            <a:ext cx="6427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cs typeface="Aharoni" pitchFamily="2" charset="-79"/>
              </a:rPr>
              <a:t>Пассивное курение.</a:t>
            </a:r>
            <a:endParaRPr lang="ru-RU" sz="4800" dirty="0">
              <a:solidFill>
                <a:srgbClr val="C00000"/>
              </a:solidFill>
              <a:cs typeface="Aharoni" pitchFamily="2" charset="-79"/>
            </a:endParaRPr>
          </a:p>
        </p:txBody>
      </p:sp>
      <p:pic>
        <p:nvPicPr>
          <p:cNvPr id="3078" name="Picture 6" descr="http://avufa.ru/wp-content/uploads/2015/05/ne-nado-miritsja-s-passivnym-kurenie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62" y="1376772"/>
            <a:ext cx="7067922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s1.ppt4web.ru/images/12376/92042/640/img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87016"/>
            <a:ext cx="7632848" cy="5148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25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084" y="27450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Наказание за пьянство.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AutoShape 2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://www.gumer.info/bibliotek_Buks/History/mir_drrim/17_clip_image002_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99" y="1412776"/>
            <a:ext cx="704530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http://www.arastiralim.net/isikkapisi/wp-content/uploads/2013/11/Dayak-%C3%87ezas%C4%B1-%C3%87in-190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://img-fotki.yandex.ru/get/6828/203173921.3/0_156615_523c218a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68760"/>
            <a:ext cx="7859133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computeraudiophile.com/attachments/f6-dac-digital-analog-conversion/7943d1379938616-dac-obsolescence-catholic_inquisition_in_in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071546"/>
            <a:ext cx="8061308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8828" y="214290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2"/>
                </a:solidFill>
              </a:rPr>
              <a:t>Алкоголизм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3078" name="Picture 6" descr="https://pp.vk.me/c837121/v837121740/c4c5/trgPMf_b9h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071546"/>
            <a:ext cx="8286808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https://pp.vk.me/c837121/v837121740/c4e6/gOWVFVWzzF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928670"/>
            <a:ext cx="8572560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591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/>
                </a:solidFill>
              </a:rPr>
              <a:t>Вред алкоголя.</a:t>
            </a:r>
            <a:endParaRPr lang="ru-RU" sz="40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214422"/>
            <a:ext cx="700092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Преждевременная старость.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2285992"/>
            <a:ext cx="700092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Инвалидность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3214686"/>
            <a:ext cx="7000924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Продолжительность жизни лиц, склонных к пьянству, на 15-20 лет короче средней статистической </a:t>
            </a:r>
            <a:endParaRPr lang="ru-RU" sz="2800" dirty="0"/>
          </a:p>
        </p:txBody>
      </p:sp>
      <p:pic>
        <p:nvPicPr>
          <p:cNvPr id="11" name="Содержимое 3" descr="печёнка акогол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00108"/>
            <a:ext cx="7830280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http://cs633921.vk.me/v633921060/43097/kuu-6N4zX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928670"/>
            <a:ext cx="8072494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179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16" y="142852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/>
                </a:solidFill>
              </a:rPr>
              <a:t>Влияние алкоголя на потомство.</a:t>
            </a:r>
            <a:endParaRPr lang="ru-RU" sz="40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1214422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При алкоголизме беременной ребёнок может быть наследственно неполноценным , возможно повреждение его центральной нервной системы.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2428868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94% детей ,отягощённых алкогольной наследственностью ,впоследствии сами становятся пьяницами или приобретают психические расстройства.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3714752"/>
            <a:ext cx="628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Любой член семьи ,живущий рядом с больным алкоголизмом  ,находится в состоянии психического стресса.</a:t>
            </a:r>
            <a:endParaRPr lang="ru-RU" dirty="0"/>
          </a:p>
        </p:txBody>
      </p:sp>
      <p:pic>
        <p:nvPicPr>
          <p:cNvPr id="16" name="Picture 6" descr="http://not-biz.ru/articles/wp-content/uploads/2016/10/24584967-alkogolizm-roditeley-i-de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26" y="1142984"/>
            <a:ext cx="8167504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http://www.new-fact.ru/wp-content/uploads/2010/12/1726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871543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http://svit24.net/images/stories/articles/2013/Zdorovie/09-2013/02/Smoking-pregnant-wo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15436" cy="5500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6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376</TotalTime>
  <Words>292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Углы</vt:lpstr>
      <vt:lpstr>вредным привычкам скажем       «Нет!»</vt:lpstr>
      <vt:lpstr>Слайд 2</vt:lpstr>
      <vt:lpstr>Наказание за курение табака.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Скажем «Нет!» вредным привычкам.</dc:title>
  <dc:creator>Ольга Верткова</dc:creator>
  <cp:lastModifiedBy>User</cp:lastModifiedBy>
  <cp:revision>43</cp:revision>
  <dcterms:created xsi:type="dcterms:W3CDTF">2016-11-03T06:19:43Z</dcterms:created>
  <dcterms:modified xsi:type="dcterms:W3CDTF">2016-11-23T10:59:45Z</dcterms:modified>
</cp:coreProperties>
</file>